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0000"/>
    <a:srgbClr val="CC00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0D03-FA74-4108-89EB-35FF4BBDE412}" type="datetimeFigureOut">
              <a:rPr lang="it-IT" smtClean="0"/>
              <a:pPr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9805-DA3A-45A3-BCB5-9B8362136F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0D03-FA74-4108-89EB-35FF4BBDE412}" type="datetimeFigureOut">
              <a:rPr lang="it-IT" smtClean="0"/>
              <a:pPr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9805-DA3A-45A3-BCB5-9B8362136F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0D03-FA74-4108-89EB-35FF4BBDE412}" type="datetimeFigureOut">
              <a:rPr lang="it-IT" smtClean="0"/>
              <a:pPr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9805-DA3A-45A3-BCB5-9B8362136F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0D03-FA74-4108-89EB-35FF4BBDE412}" type="datetimeFigureOut">
              <a:rPr lang="it-IT" smtClean="0"/>
              <a:pPr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9805-DA3A-45A3-BCB5-9B8362136F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0D03-FA74-4108-89EB-35FF4BBDE412}" type="datetimeFigureOut">
              <a:rPr lang="it-IT" smtClean="0"/>
              <a:pPr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9805-DA3A-45A3-BCB5-9B8362136F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0D03-FA74-4108-89EB-35FF4BBDE412}" type="datetimeFigureOut">
              <a:rPr lang="it-IT" smtClean="0"/>
              <a:pPr/>
              <a:t>27/04/2017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9805-DA3A-45A3-BCB5-9B8362136F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0D03-FA74-4108-89EB-35FF4BBDE412}" type="datetimeFigureOut">
              <a:rPr lang="it-IT" smtClean="0"/>
              <a:pPr/>
              <a:t>27/04/2017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9805-DA3A-45A3-BCB5-9B8362136F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0D03-FA74-4108-89EB-35FF4BBDE412}" type="datetimeFigureOut">
              <a:rPr lang="it-IT" smtClean="0"/>
              <a:pPr/>
              <a:t>27/04/2017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9805-DA3A-45A3-BCB5-9B8362136F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0D03-FA74-4108-89EB-35FF4BBDE412}" type="datetimeFigureOut">
              <a:rPr lang="it-IT" smtClean="0"/>
              <a:pPr/>
              <a:t>27/04/2017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9805-DA3A-45A3-BCB5-9B8362136F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0D03-FA74-4108-89EB-35FF4BBDE412}" type="datetimeFigureOut">
              <a:rPr lang="it-IT" smtClean="0"/>
              <a:pPr/>
              <a:t>27/04/2017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9805-DA3A-45A3-BCB5-9B8362136F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0D03-FA74-4108-89EB-35FF4BBDE412}" type="datetimeFigureOut">
              <a:rPr lang="it-IT" smtClean="0"/>
              <a:pPr/>
              <a:t>27/04/2017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9805-DA3A-45A3-BCB5-9B8362136FC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0D03-FA74-4108-89EB-35FF4BBDE412}" type="datetimeFigureOut">
              <a:rPr lang="it-IT" smtClean="0"/>
              <a:pPr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9805-DA3A-45A3-BCB5-9B8362136FC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214578"/>
          </a:xfrm>
        </p:spPr>
        <p:txBody>
          <a:bodyPr/>
          <a:lstStyle/>
          <a:p>
            <a:r>
              <a:rPr lang="it-IT" dirty="0" smtClean="0"/>
              <a:t> Le TIC: nuove forme di relazione</a:t>
            </a:r>
            <a:br>
              <a:rPr lang="it-IT" dirty="0" smtClean="0"/>
            </a:br>
            <a:r>
              <a:rPr lang="it-IT" dirty="0" smtClean="0"/>
              <a:t>tra supporto e </a:t>
            </a:r>
            <a:r>
              <a:rPr lang="it-IT" dirty="0" smtClean="0"/>
              <a:t>dipendenza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235745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endParaRPr lang="it-IT" sz="2000" i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000" i="1" dirty="0" smtClean="0">
                <a:solidFill>
                  <a:schemeClr val="tx1"/>
                </a:solidFill>
              </a:rPr>
              <a:t>Percorso </a:t>
            </a:r>
            <a:r>
              <a:rPr lang="it-IT" sz="2000" i="1" dirty="0" smtClean="0">
                <a:solidFill>
                  <a:schemeClr val="tx1"/>
                </a:solidFill>
              </a:rPr>
              <a:t>ad immagini </a:t>
            </a:r>
          </a:p>
          <a:p>
            <a:pPr>
              <a:lnSpc>
                <a:spcPct val="120000"/>
              </a:lnSpc>
            </a:pPr>
            <a:r>
              <a:rPr lang="it-IT" sz="2000" i="1" dirty="0" smtClean="0">
                <a:solidFill>
                  <a:schemeClr val="tx1"/>
                </a:solidFill>
              </a:rPr>
              <a:t>p</a:t>
            </a:r>
            <a:r>
              <a:rPr lang="it-IT" sz="2000" i="1" dirty="0" smtClean="0">
                <a:solidFill>
                  <a:schemeClr val="tx1"/>
                </a:solidFill>
              </a:rPr>
              <a:t>er la produzione di riflessione </a:t>
            </a:r>
            <a:r>
              <a:rPr lang="it-IT" sz="2000" i="1" dirty="0" smtClean="0">
                <a:solidFill>
                  <a:schemeClr val="tx1"/>
                </a:solidFill>
              </a:rPr>
              <a:t>e confronto nella continuità tra scuola e famiglia</a:t>
            </a:r>
          </a:p>
          <a:p>
            <a:pPr>
              <a:lnSpc>
                <a:spcPct val="120000"/>
              </a:lnSpc>
            </a:pPr>
            <a:endParaRPr lang="it-IT" sz="2000" i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000" b="1" dirty="0" smtClean="0">
                <a:solidFill>
                  <a:schemeClr val="tx1"/>
                </a:solidFill>
              </a:rPr>
              <a:t>Istituto Comprensivo di </a:t>
            </a:r>
            <a:r>
              <a:rPr lang="it-IT" sz="2000" b="1" dirty="0" err="1" smtClean="0">
                <a:solidFill>
                  <a:schemeClr val="tx1"/>
                </a:solidFill>
              </a:rPr>
              <a:t>Castel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Focognano</a:t>
            </a: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\Desktop\diventare_grandi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00240"/>
            <a:ext cx="2857500" cy="1857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6600"/>
            </a:solidFill>
          </a:ln>
        </p:spPr>
        <p:txBody>
          <a:bodyPr/>
          <a:lstStyle/>
          <a:p>
            <a:r>
              <a:rPr lang="it-IT" dirty="0" smtClean="0"/>
              <a:t>A favore della relazione</a:t>
            </a:r>
            <a:endParaRPr lang="it-IT" dirty="0"/>
          </a:p>
        </p:txBody>
      </p:sp>
      <p:pic>
        <p:nvPicPr>
          <p:cNvPr id="5122" name="Picture 2" descr="C:\Users\Pc\Desktop\download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429288" cy="3643338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>Dell’ascolto e dell’accoglienza reciproci</a:t>
            </a:r>
            <a:endParaRPr lang="it-IT" dirty="0"/>
          </a:p>
        </p:txBody>
      </p:sp>
      <p:pic>
        <p:nvPicPr>
          <p:cNvPr id="6146" name="Picture 2" descr="C:\Users\Pc\Desktop\foto_articolo_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4857784" cy="33575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>Della possibilità di offrire e fornire aiuto</a:t>
            </a:r>
            <a:endParaRPr lang="it-IT" dirty="0"/>
          </a:p>
        </p:txBody>
      </p:sp>
      <p:pic>
        <p:nvPicPr>
          <p:cNvPr id="7170" name="Picture 2" descr="C:\Users\Pc\Desktop\terapia-bambin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643338" cy="22860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7171" name="Picture 3" descr="C:\Users\Pc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071942"/>
            <a:ext cx="3762383" cy="252889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FF00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>Della prevenzione dell’esclusione, del disagio e della paura</a:t>
            </a:r>
            <a:endParaRPr lang="it-IT" dirty="0"/>
          </a:p>
        </p:txBody>
      </p:sp>
      <p:pic>
        <p:nvPicPr>
          <p:cNvPr id="8194" name="Picture 2" descr="C:\Users\Pc\Desktop\cyberbullism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3450"/>
            <a:ext cx="6072230" cy="378731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6600"/>
            </a:solidFill>
          </a:ln>
        </p:spPr>
        <p:txBody>
          <a:bodyPr/>
          <a:lstStyle/>
          <a:p>
            <a:r>
              <a:rPr lang="it-IT" dirty="0" smtClean="0"/>
              <a:t>…..Del Cyber bullismo</a:t>
            </a:r>
            <a:endParaRPr lang="it-IT" dirty="0"/>
          </a:p>
        </p:txBody>
      </p:sp>
      <p:pic>
        <p:nvPicPr>
          <p:cNvPr id="9218" name="Picture 2" descr="C:\Users\Pc\Desktop\whatsapp-apertur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074" y="1837070"/>
            <a:ext cx="8129852" cy="4052223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ln w="38100">
            <a:solidFill>
              <a:srgbClr val="CC00CC"/>
            </a:solidFill>
          </a:ln>
        </p:spPr>
        <p:txBody>
          <a:bodyPr>
            <a:normAutofit/>
          </a:bodyPr>
          <a:lstStyle/>
          <a:p>
            <a:r>
              <a:rPr lang="it-IT" sz="3600" dirty="0" smtClean="0"/>
              <a:t>Della prevenzione della competizione e della svalutazione</a:t>
            </a:r>
            <a:endParaRPr lang="it-IT" sz="3600" dirty="0"/>
          </a:p>
        </p:txBody>
      </p:sp>
      <p:pic>
        <p:nvPicPr>
          <p:cNvPr id="10242" name="Picture 2" descr="C:\Users\Pc\Desktop\15534899_923731914428161_428456799476541030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4554"/>
            <a:ext cx="5286412" cy="4214842"/>
          </a:xfrm>
          <a:prstGeom prst="rect">
            <a:avLst/>
          </a:prstGeom>
          <a:noFill/>
          <a:ln w="38100">
            <a:solidFill>
              <a:srgbClr val="CC00CC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sz="3200" b="1" dirty="0" smtClean="0"/>
              <a:t>QUINDI OCCORRE INSEGNARE CHE: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1) mai fare agli altri quello che non si vorrebbe subire</a:t>
            </a:r>
            <a:endParaRPr lang="it-IT" sz="3200" dirty="0"/>
          </a:p>
        </p:txBody>
      </p:sp>
      <p:pic>
        <p:nvPicPr>
          <p:cNvPr id="11266" name="Picture 2" descr="C:\Users\Pc\Desktop\discorso_campagna_elettora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496"/>
            <a:ext cx="6357982" cy="3714776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>2) Nel mondo del web di ogni cosa rimane traccia</a:t>
            </a:r>
            <a:endParaRPr lang="it-IT" dirty="0"/>
          </a:p>
        </p:txBody>
      </p:sp>
      <p:pic>
        <p:nvPicPr>
          <p:cNvPr id="12290" name="Picture 2" descr="C:\Users\Pc\Desktop\ORIZZ.-SOSTENETE-CON-INDIRIZZO-FB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582726"/>
          </a:xfrm>
          <a:ln w="38100">
            <a:solidFill>
              <a:srgbClr val="FF6600"/>
            </a:solidFill>
          </a:ln>
        </p:spPr>
        <p:txBody>
          <a:bodyPr>
            <a:noAutofit/>
          </a:bodyPr>
          <a:lstStyle/>
          <a:p>
            <a:pPr algn="l"/>
            <a:r>
              <a:rPr lang="it-IT" sz="3600" dirty="0" smtClean="0"/>
              <a:t>3) I nostri figli sono preziosi: dobbiamo insegnargli a considerarsi di VALORE (e quindi a proteggersi).</a:t>
            </a:r>
            <a:endParaRPr lang="it-IT" sz="3600" dirty="0"/>
          </a:p>
        </p:txBody>
      </p:sp>
      <p:pic>
        <p:nvPicPr>
          <p:cNvPr id="13314" name="Picture 2" descr="C:\Users\Pc\Desktop\6a015432d72bcf970c01a511bf1fbd970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71744"/>
            <a:ext cx="5551232" cy="402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b="1" dirty="0" smtClean="0"/>
              <a:t>L’alleanza educativa tra scuola e famiglia è il punto di partenza</a:t>
            </a:r>
            <a:r>
              <a:rPr lang="it-IT" b="1" dirty="0" smtClean="0"/>
              <a:t> ….</a:t>
            </a:r>
            <a:endParaRPr lang="it-IT" b="1" dirty="0"/>
          </a:p>
        </p:txBody>
      </p:sp>
      <p:pic>
        <p:nvPicPr>
          <p:cNvPr id="14338" name="Picture 2" descr="C:\Users\Pc\Desktop\manifesto puzzle ALLEANZA EDUCATIV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215106" cy="39290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2060"/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rgbClr val="7030A0"/>
                </a:solidFill>
              </a:rPr>
              <a:t>LE TIC “</a:t>
            </a:r>
            <a:r>
              <a:rPr lang="it-IT" b="1" i="1" dirty="0" smtClean="0">
                <a:solidFill>
                  <a:srgbClr val="7030A0"/>
                </a:solidFill>
              </a:rPr>
              <a:t>LUOGO</a:t>
            </a:r>
            <a:r>
              <a:rPr lang="it-IT" b="1" dirty="0" smtClean="0">
                <a:solidFill>
                  <a:srgbClr val="7030A0"/>
                </a:solidFill>
              </a:rPr>
              <a:t>” </a:t>
            </a:r>
            <a:r>
              <a:rPr lang="it-IT" b="1" dirty="0" err="1" smtClean="0">
                <a:solidFill>
                  <a:srgbClr val="7030A0"/>
                </a:solidFill>
              </a:rPr>
              <a:t>DI</a:t>
            </a:r>
            <a:r>
              <a:rPr lang="it-IT" b="1" dirty="0" smtClean="0">
                <a:solidFill>
                  <a:srgbClr val="7030A0"/>
                </a:solidFill>
              </a:rPr>
              <a:t> CRESCITA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 w="38100">
            <a:solidFill>
              <a:srgbClr val="7030A0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it-IT" sz="4400" dirty="0" smtClean="0"/>
          </a:p>
          <a:p>
            <a:pPr algn="ctr">
              <a:buNone/>
            </a:pPr>
            <a:r>
              <a:rPr lang="it-IT" sz="5200" dirty="0" smtClean="0"/>
              <a:t>L’obiettivo </a:t>
            </a:r>
            <a:r>
              <a:rPr lang="it-IT" sz="5200" dirty="0" smtClean="0"/>
              <a:t>principale della scuola è quello di creare uomini che sono capaci di fare cose nuove, e non semplicemente ripetere quello che altre generazioni hanno fatto</a:t>
            </a:r>
            <a:r>
              <a:rPr lang="it-IT" sz="5200" dirty="0" smtClean="0"/>
              <a:t>.</a:t>
            </a:r>
          </a:p>
          <a:p>
            <a:pPr algn="ctr">
              <a:buNone/>
            </a:pPr>
            <a:r>
              <a:rPr lang="it-IT" sz="4400" dirty="0" smtClean="0"/>
              <a:t/>
            </a:r>
            <a:br>
              <a:rPr lang="it-IT" sz="4400" dirty="0" smtClean="0"/>
            </a:br>
            <a:r>
              <a:rPr lang="it-IT" sz="4400" b="1" dirty="0" smtClean="0">
                <a:solidFill>
                  <a:srgbClr val="002060"/>
                </a:solidFill>
              </a:rPr>
              <a:t>(Jean </a:t>
            </a:r>
            <a:r>
              <a:rPr lang="it-IT" sz="4400" b="1" dirty="0" err="1" smtClean="0">
                <a:solidFill>
                  <a:srgbClr val="002060"/>
                </a:solidFill>
              </a:rPr>
              <a:t>Piaget</a:t>
            </a:r>
            <a:r>
              <a:rPr lang="it-IT" sz="4400" b="1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002060"/>
                </a:solidFill>
              </a:rPr>
              <a:t>…. Tra espressione, ascolto, condivisione e negoziazione  </a:t>
            </a: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it-IT" sz="4000" b="1" dirty="0" smtClean="0">
              <a:solidFill>
                <a:schemeClr val="hlink"/>
              </a:solidFill>
              <a:latin typeface="+mj-lt"/>
            </a:endParaRPr>
          </a:p>
          <a:p>
            <a:pPr algn="ctr">
              <a:buNone/>
            </a:pPr>
            <a:r>
              <a:rPr lang="it-IT" sz="4000" b="1" dirty="0" smtClean="0">
                <a:solidFill>
                  <a:schemeClr val="hlink"/>
                </a:solidFill>
                <a:latin typeface="+mj-lt"/>
              </a:rPr>
              <a:t>“ </a:t>
            </a:r>
            <a:r>
              <a:rPr lang="it-IT" sz="4000" b="1" i="1" dirty="0" smtClean="0">
                <a:solidFill>
                  <a:srgbClr val="003399"/>
                </a:solidFill>
                <a:latin typeface="+mj-lt"/>
              </a:rPr>
              <a:t>Prenderò i tuoi occhi e li metterò al posto dei miei e tu prenderai i miei occhi e li metterai al posto dei tuoi, così io ti vedrò con i tuoi occhi, tu mi vedrai con i miei e ci incontreremo” </a:t>
            </a:r>
            <a:endParaRPr lang="it-IT" sz="4000" b="1" i="1" dirty="0" smtClean="0">
              <a:solidFill>
                <a:srgbClr val="003399"/>
              </a:solidFill>
              <a:latin typeface="+mj-lt"/>
            </a:endParaRPr>
          </a:p>
          <a:p>
            <a:pPr algn="ctr">
              <a:buNone/>
            </a:pPr>
            <a:r>
              <a:rPr lang="it-IT" sz="4000" b="1" i="1" smtClean="0">
                <a:solidFill>
                  <a:srgbClr val="003399"/>
                </a:solidFill>
                <a:latin typeface="+mj-lt"/>
              </a:rPr>
              <a:t>(Louis Moreno) </a:t>
            </a:r>
            <a:endParaRPr lang="it-IT" sz="4000" b="1" i="1" dirty="0" smtClean="0">
              <a:solidFill>
                <a:srgbClr val="003399"/>
              </a:solidFill>
              <a:latin typeface="+mj-lt"/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Certo che </a:t>
            </a:r>
            <a:r>
              <a:rPr lang="it-IT" dirty="0" err="1" smtClean="0"/>
              <a:t>servono…</a:t>
            </a:r>
            <a:r>
              <a:rPr lang="it-IT" dirty="0" smtClean="0"/>
              <a:t>..</a:t>
            </a:r>
            <a:endParaRPr lang="it-IT" dirty="0"/>
          </a:p>
        </p:txBody>
      </p:sp>
      <p:pic>
        <p:nvPicPr>
          <p:cNvPr id="1026" name="Picture 2" descr="C:\Users\Pc\Desktop\48616282-Giovane-che-per-mezzo-di-un-computer-portatile-per-imparare-l-inglese-mentre-si-trovava-nel-letto-a--Archivio-Fotografic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572164" cy="4000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>…. </a:t>
            </a:r>
            <a:r>
              <a:rPr lang="it-IT" dirty="0" err="1" smtClean="0"/>
              <a:t>perchè</a:t>
            </a:r>
            <a:r>
              <a:rPr lang="it-IT" dirty="0" smtClean="0"/>
              <a:t> </a:t>
            </a:r>
            <a:r>
              <a:rPr lang="it-IT" dirty="0" smtClean="0"/>
              <a:t>hanno migliorato la nostra </a:t>
            </a:r>
            <a:r>
              <a:rPr lang="it-IT" dirty="0" smtClean="0"/>
              <a:t>vita!</a:t>
            </a:r>
            <a:endParaRPr lang="it-IT" dirty="0"/>
          </a:p>
        </p:txBody>
      </p:sp>
      <p:pic>
        <p:nvPicPr>
          <p:cNvPr id="2050" name="Picture 2" descr="C:\Users\Pc\Desktop\fare-videoconferenze-con-skype-grupp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8500" y="1812131"/>
            <a:ext cx="7747000" cy="410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>Ma, a</a:t>
            </a:r>
            <a:r>
              <a:rPr lang="it-IT" dirty="0" smtClean="0"/>
              <a:t>ffinché </a:t>
            </a:r>
            <a:r>
              <a:rPr lang="it-IT" dirty="0" smtClean="0"/>
              <a:t>continuino ad essere un aiuto e non un </a:t>
            </a:r>
            <a:r>
              <a:rPr lang="it-IT" dirty="0" err="1" smtClean="0"/>
              <a:t>problema…</a:t>
            </a:r>
            <a:r>
              <a:rPr lang="it-IT" dirty="0" smtClean="0"/>
              <a:t>..</a:t>
            </a:r>
            <a:endParaRPr lang="it-IT" dirty="0"/>
          </a:p>
        </p:txBody>
      </p:sp>
      <p:pic>
        <p:nvPicPr>
          <p:cNvPr id="4098" name="Picture 2" descr="C:\Users\Pc\Desktop\offerte-cellulari-ragazzi-e14298861741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4914900" cy="228601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4099" name="Picture 3" descr="C:\Users\Pc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14818"/>
            <a:ext cx="3729046" cy="239077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it-IT" dirty="0" smtClean="0"/>
              <a:t>….OCCORRONO </a:t>
            </a:r>
            <a:r>
              <a:rPr lang="it-IT" dirty="0" smtClean="0"/>
              <a:t>REGOLE!</a:t>
            </a:r>
            <a:endParaRPr lang="it-IT" dirty="0"/>
          </a:p>
        </p:txBody>
      </p:sp>
      <p:pic>
        <p:nvPicPr>
          <p:cNvPr id="3074" name="Picture 2" descr="C:\Users\Pc\Desktop\regole-1-e145502096665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00306"/>
            <a:ext cx="6215105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Il controllo del tempo</a:t>
            </a:r>
            <a:endParaRPr lang="it-IT" dirty="0"/>
          </a:p>
        </p:txBody>
      </p:sp>
      <p:pic>
        <p:nvPicPr>
          <p:cNvPr id="2050" name="Picture 2" descr="C:\Users\Pc\Desktop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64347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it-IT" dirty="0" smtClean="0"/>
              <a:t>Il Controllo dei contenuti</a:t>
            </a:r>
            <a:endParaRPr lang="it-IT" dirty="0"/>
          </a:p>
        </p:txBody>
      </p:sp>
      <p:pic>
        <p:nvPicPr>
          <p:cNvPr id="3074" name="Picture 2" descr="C:\Users\Pc\Desktop\http-%2F%2Fi.huffpost.com%2Fgen%2F4232478%2Fimages%2Fn-FIGLI-CELLULARE-628x3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86808" cy="42862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Il controllo dei momenti</a:t>
            </a:r>
            <a:endParaRPr lang="it-IT" dirty="0"/>
          </a:p>
        </p:txBody>
      </p:sp>
      <p:pic>
        <p:nvPicPr>
          <p:cNvPr id="4098" name="Picture 2" descr="C:\Users\Pc\Desktop\famiglia-alimentazione-620x350_15883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7143800" cy="43577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246</Words>
  <Application>Microsoft Office PowerPoint</Application>
  <PresentationFormat>Presentazione su schermo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 Le TIC: nuove forme di relazione tra supporto e dipendenza </vt:lpstr>
      <vt:lpstr>LE TIC “LUOGO” DI CRESCITA</vt:lpstr>
      <vt:lpstr>Certo che servono…..</vt:lpstr>
      <vt:lpstr>…. perchè hanno migliorato la nostra vita!</vt:lpstr>
      <vt:lpstr>Ma, affinché continuino ad essere un aiuto e non un problema…..</vt:lpstr>
      <vt:lpstr>….OCCORRONO REGOLE!</vt:lpstr>
      <vt:lpstr>Il controllo del tempo</vt:lpstr>
      <vt:lpstr>Il Controllo dei contenuti</vt:lpstr>
      <vt:lpstr>Il controllo dei momenti</vt:lpstr>
      <vt:lpstr>A favore della relazione</vt:lpstr>
      <vt:lpstr>Dell’ascolto e dell’accoglienza reciproci</vt:lpstr>
      <vt:lpstr>Della possibilità di offrire e fornire aiuto</vt:lpstr>
      <vt:lpstr>Della prevenzione dell’esclusione, del disagio e della paura</vt:lpstr>
      <vt:lpstr>…..Del Cyber bullismo</vt:lpstr>
      <vt:lpstr>Della prevenzione della competizione e della svalutazione</vt:lpstr>
      <vt:lpstr>QUINDI OCCORRE INSEGNARE CHE: 1) mai fare agli altri quello che non si vorrebbe subire</vt:lpstr>
      <vt:lpstr>2) Nel mondo del web di ogni cosa rimane traccia</vt:lpstr>
      <vt:lpstr>3) I nostri figli sono preziosi: dobbiamo insegnargli a considerarsi di VALORE (e quindi a proteggersi).</vt:lpstr>
      <vt:lpstr>L’alleanza educativa tra scuola e famiglia è il punto di partenza ….</vt:lpstr>
      <vt:lpstr>…. Tra espressione, ascolto, condivisione e negoziazione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TIC: nuove forme di relazione tra supporto e dipendenza</dc:title>
  <dc:creator>Pc</dc:creator>
  <cp:lastModifiedBy>Pc</cp:lastModifiedBy>
  <cp:revision>13</cp:revision>
  <dcterms:created xsi:type="dcterms:W3CDTF">2017-04-27T06:04:37Z</dcterms:created>
  <dcterms:modified xsi:type="dcterms:W3CDTF">2017-04-27T08:56:46Z</dcterms:modified>
</cp:coreProperties>
</file>